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76" r:id="rId4"/>
    <p:sldId id="261" r:id="rId5"/>
    <p:sldId id="275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9900CC"/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84" autoAdjust="0"/>
    <p:restoredTop sz="94660"/>
  </p:normalViewPr>
  <p:slideViewPr>
    <p:cSldViewPr snapToGrid="0">
      <p:cViewPr varScale="1">
        <p:scale>
          <a:sx n="131" d="100"/>
          <a:sy n="131" d="100"/>
        </p:scale>
        <p:origin x="416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5F2D6A-8AED-4CA5-B429-D07B768DE8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26598DE-F45F-45E8-9E85-2D7B6B6402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FBAD9A-F2E4-4907-AAA9-DD62B1A69B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F5435-3A18-4B48-B11A-C5C951B085EE}" type="datetimeFigureOut">
              <a:rPr lang="en-ZA" smtClean="0"/>
              <a:t>2025/02/02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58129F-EA9E-48DC-8627-DF41ABABA8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221992-CBAA-44CD-BA28-7315B5381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50F3C-CA8B-46AA-BA1C-D0267133166E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5582334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E6296D-9789-44CE-A809-FD019D01F0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2042FBF-81CE-4DCD-ADF3-80ECBE1C784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439A7B-2463-425C-A18D-1A42B8DF82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F5435-3A18-4B48-B11A-C5C951B085EE}" type="datetimeFigureOut">
              <a:rPr lang="en-ZA" smtClean="0"/>
              <a:t>2025/02/02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9BC7E4-6F81-45F3-B6FF-A4C6EBA362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2D142D3-F4E0-4A24-9646-2EB66E9BE4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50F3C-CA8B-46AA-BA1C-D0267133166E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1554200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331B057-D554-42C6-AA6B-EEADE021C99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73469A8-20BD-4BBE-8A99-AD588053C1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5D5984-FA1E-46F3-B1B8-B64CEE9D18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F5435-3A18-4B48-B11A-C5C951B085EE}" type="datetimeFigureOut">
              <a:rPr lang="en-ZA" smtClean="0"/>
              <a:t>2025/02/02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9C5025-550C-4D6B-A8F2-A91D7EF97C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232A0B-5BC3-4730-906E-9C813023B9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50F3C-CA8B-46AA-BA1C-D0267133166E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755930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3238AE-59F1-4440-ACC3-7276308DAD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FE2771-9DE6-42C6-9D18-C44099873A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4B63DC-64A7-42DF-B751-44B98D9956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F5435-3A18-4B48-B11A-C5C951B085EE}" type="datetimeFigureOut">
              <a:rPr lang="en-ZA" smtClean="0"/>
              <a:t>2025/02/02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C81A6D-0ABD-4AFD-8B67-1E1B128222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C56F19F-EE10-422C-87F6-C16CF867C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50F3C-CA8B-46AA-BA1C-D0267133166E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684402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0A9491-5D21-4C4C-AD69-1EA79727A6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B416BB-E45C-431D-93F7-21CE3554B1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04EA6A-1F56-43E0-AC57-C317F3F306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F5435-3A18-4B48-B11A-C5C951B085EE}" type="datetimeFigureOut">
              <a:rPr lang="en-ZA" smtClean="0"/>
              <a:t>2025/02/02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48DB02-DF61-4A9D-8248-8F5A7B1592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AB8A1C-D0F1-474D-9749-B9311E21D9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50F3C-CA8B-46AA-BA1C-D0267133166E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544704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DCBFB5-8CEC-4746-BE2F-A60A3CA3AA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0FF843-0B5A-4027-A934-C5DC77E951E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C571A33-BDB2-47B4-B45B-3613E4185E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6DC4181-9A7C-47E2-ABC3-A24C5C8DF5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F5435-3A18-4B48-B11A-C5C951B085EE}" type="datetimeFigureOut">
              <a:rPr lang="en-ZA" smtClean="0"/>
              <a:t>2025/02/02</a:t>
            </a:fld>
            <a:endParaRPr lang="en-Z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285A7BC-B061-4FF0-B0E0-8855B4D02E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55C4470-5D00-4D87-B55E-99E0A24240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50F3C-CA8B-46AA-BA1C-D0267133166E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9031878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4EC4FE-BA91-4F62-ACF6-3AE580E855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152938-E956-4D07-A075-72286509C4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901B10F-22F5-448F-84D3-C9944746E96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DD54674-11E3-4583-A258-7F8A916E8AF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4D63E0E-E364-4E22-B771-29B5CB7DDFD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2FAB5FF-7086-4B49-AE9E-7950CC4A55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F5435-3A18-4B48-B11A-C5C951B085EE}" type="datetimeFigureOut">
              <a:rPr lang="en-ZA" smtClean="0"/>
              <a:t>2025/02/02</a:t>
            </a:fld>
            <a:endParaRPr lang="en-ZA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A426B95-9902-448F-B047-08D368C121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905C3D6-610C-4F87-87B4-F005173715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50F3C-CA8B-46AA-BA1C-D0267133166E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21717594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779488-33C2-4A23-BA86-135D79B542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C857067-5B5A-4169-9C78-E84E2510F3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F5435-3A18-4B48-B11A-C5C951B085EE}" type="datetimeFigureOut">
              <a:rPr lang="en-ZA" smtClean="0"/>
              <a:t>2025/02/02</a:t>
            </a:fld>
            <a:endParaRPr lang="en-ZA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5C947E0-A551-44D9-944B-1225B6EFD0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9850508-9B30-461C-947D-81AF29C5E6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50F3C-CA8B-46AA-BA1C-D0267133166E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466758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E5A4F4D-812C-4761-A897-9D720029A5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F5435-3A18-4B48-B11A-C5C951B085EE}" type="datetimeFigureOut">
              <a:rPr lang="en-ZA" smtClean="0"/>
              <a:t>2025/02/02</a:t>
            </a:fld>
            <a:endParaRPr lang="en-ZA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CE935AF-EABA-4352-8B67-10A6209406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ED38C5-47FD-43F6-99B3-8A19043C10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50F3C-CA8B-46AA-BA1C-D0267133166E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6319748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EC4210-1855-40FB-B545-D5B6C1A0C1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3D58D6-C9AC-4A73-A31F-9473C439EA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6BDA0DF-B53F-4CCE-83FC-4A58A38ADB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44BC9A-56C0-466A-9CF2-E8DFB6F55B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F5435-3A18-4B48-B11A-C5C951B085EE}" type="datetimeFigureOut">
              <a:rPr lang="en-ZA" smtClean="0"/>
              <a:t>2025/02/02</a:t>
            </a:fld>
            <a:endParaRPr lang="en-Z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004AE1-0B2F-4885-ACB4-A197895123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D40FF8-EDBB-40F3-AA3C-1561376CD6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50F3C-CA8B-46AA-BA1C-D0267133166E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5676782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672E1A-DCF4-4BB2-B9F9-511407A127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AA67403-A73B-4C60-AE9D-40A50E9C939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ZA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FD98E1C-B89D-4C52-8366-CBE1CC5D053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6FAB98-7803-4935-B520-EE92F2DDF1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DF5435-3A18-4B48-B11A-C5C951B085EE}" type="datetimeFigureOut">
              <a:rPr lang="en-ZA" smtClean="0"/>
              <a:t>2025/02/02</a:t>
            </a:fld>
            <a:endParaRPr lang="en-ZA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D03ACC-4787-4356-A506-2F92DA95A4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59BC5A0-42E6-4BA0-99B6-909537D6DB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850F3C-CA8B-46AA-BA1C-D0267133166E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617998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960DFDC-E65B-4AE7-BBDE-CC037C0E6F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ZA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1FFFD2-5C8D-47FF-AEE2-88242FCA6F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ZA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AA852C-54CE-4FBF-B411-351EE312B56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DF5435-3A18-4B48-B11A-C5C951B085EE}" type="datetimeFigureOut">
              <a:rPr lang="en-ZA" smtClean="0"/>
              <a:t>2025/02/02</a:t>
            </a:fld>
            <a:endParaRPr lang="en-ZA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B44884-2AAE-4BFA-9C45-4081CEF5296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E2E546-C351-4B79-9131-EEC55FC3C0B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50F3C-CA8B-46AA-BA1C-D0267133166E}" type="slidenum">
              <a:rPr lang="en-ZA" smtClean="0"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6775150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96B33C-EC41-420F-B856-2734E3FF625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56118" y="-459261"/>
            <a:ext cx="5066523" cy="2255318"/>
          </a:xfrm>
        </p:spPr>
        <p:txBody>
          <a:bodyPr>
            <a:normAutofit/>
          </a:bodyPr>
          <a:lstStyle/>
          <a:p>
            <a:r>
              <a:rPr lang="en-ZA" dirty="0"/>
              <a:t>The AMYGDALA </a:t>
            </a:r>
            <a:r>
              <a:rPr lang="en-ZA" sz="2000" dirty="0"/>
              <a:t>	</a:t>
            </a:r>
            <a:r>
              <a:rPr lang="en-ZA" dirty="0"/>
              <a:t>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AFD8229-1E7B-447E-843F-D94E19BC964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346712" y="980661"/>
            <a:ext cx="7779973" cy="5382817"/>
          </a:xfrm>
        </p:spPr>
        <p:txBody>
          <a:bodyPr>
            <a:noAutofit/>
          </a:bodyPr>
          <a:lstStyle/>
          <a:p>
            <a:r>
              <a:rPr lang="en-ZA" sz="4400" dirty="0"/>
              <a:t>It’s responsible for emotions &amp; the memory of emotions</a:t>
            </a:r>
          </a:p>
          <a:p>
            <a:r>
              <a:rPr lang="en-ZA" sz="4400" dirty="0"/>
              <a:t>It’s responsible for the Fight Flight or Freeze response</a:t>
            </a:r>
          </a:p>
          <a:p>
            <a:r>
              <a:rPr lang="en-ZA" sz="4400" dirty="0"/>
              <a:t>When your Amygdala is “on” it hijacks the thinking part of your brain &amp; you can’t learn, think straight, be reasonable or logical.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1218426-8FEC-40F4-A608-631A1076E941}"/>
              </a:ext>
            </a:extLst>
          </p:cNvPr>
          <p:cNvSpPr txBox="1"/>
          <p:nvPr/>
        </p:nvSpPr>
        <p:spPr>
          <a:xfrm>
            <a:off x="5422641" y="231186"/>
            <a:ext cx="58067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1800" dirty="0"/>
              <a:t>is a part of the brain. Its job is to keep us safe; it therefore has to respond quickly.  			</a:t>
            </a:r>
            <a:endParaRPr lang="en-ZA" dirty="0"/>
          </a:p>
        </p:txBody>
      </p:sp>
      <p:pic>
        <p:nvPicPr>
          <p:cNvPr id="7" name="Picture 6" descr="Diagram of the brain's deeper structures">
            <a:extLst>
              <a:ext uri="{FF2B5EF4-FFF2-40B4-BE49-F238E27FC236}">
                <a16:creationId xmlns:a16="http://schemas.microsoft.com/office/drawing/2014/main" id="{C9C3C5AE-05CF-4687-80DC-1A79B3DCB071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572" y="877517"/>
            <a:ext cx="4006140" cy="4412519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C633C859-CE17-41CE-B515-46595A9AAD1E}"/>
              </a:ext>
            </a:extLst>
          </p:cNvPr>
          <p:cNvSpPr/>
          <p:nvPr/>
        </p:nvSpPr>
        <p:spPr>
          <a:xfrm>
            <a:off x="1075090" y="3358380"/>
            <a:ext cx="130195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ZA" b="1" dirty="0"/>
              <a:t>AMYGDALA</a:t>
            </a:r>
          </a:p>
        </p:txBody>
      </p:sp>
    </p:spTree>
    <p:extLst>
      <p:ext uri="{BB962C8B-B14F-4D97-AF65-F5344CB8AC3E}">
        <p14:creationId xmlns:p14="http://schemas.microsoft.com/office/powerpoint/2010/main" val="480398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17027"/>
    </mc:Choice>
    <mc:Fallback xmlns="">
      <p:transition spd="slow" advTm="117027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548247-82FB-4241-93C2-71D266848D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7711" y="365125"/>
            <a:ext cx="6262396" cy="1325563"/>
          </a:xfrm>
        </p:spPr>
        <p:txBody>
          <a:bodyPr>
            <a:normAutofit fontScale="90000"/>
          </a:bodyPr>
          <a:lstStyle/>
          <a:p>
            <a:pPr algn="ctr"/>
            <a:r>
              <a:rPr lang="en-ZA" dirty="0"/>
              <a:t>GROUNDNG TECHNIQUES</a:t>
            </a:r>
            <a:br>
              <a:rPr lang="en-ZA" dirty="0"/>
            </a:br>
            <a:r>
              <a:rPr lang="en-ZA" dirty="0"/>
              <a:t>Using your FIVE senses to calm yourself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62354A2-F9DF-4BD7-876C-ABBB51A23958}"/>
              </a:ext>
            </a:extLst>
          </p:cNvPr>
          <p:cNvSpPr txBox="1"/>
          <p:nvPr/>
        </p:nvSpPr>
        <p:spPr>
          <a:xfrm>
            <a:off x="315442" y="1791477"/>
            <a:ext cx="3832488" cy="2308324"/>
          </a:xfrm>
          <a:prstGeom prst="rect">
            <a:avLst/>
          </a:prstGeom>
          <a:noFill/>
          <a:ln w="762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ZA" sz="2400" b="1" u="sng" dirty="0"/>
              <a:t>FIND </a:t>
            </a:r>
          </a:p>
          <a:p>
            <a:r>
              <a:rPr lang="en-ZA" sz="2400" dirty="0"/>
              <a:t>3 things you can see</a:t>
            </a:r>
          </a:p>
          <a:p>
            <a:r>
              <a:rPr lang="en-ZA" sz="2400" dirty="0"/>
              <a:t>3 things you can hear</a:t>
            </a:r>
          </a:p>
          <a:p>
            <a:r>
              <a:rPr lang="en-ZA" sz="2400" dirty="0"/>
              <a:t>3 things you can touch / feel</a:t>
            </a:r>
          </a:p>
          <a:p>
            <a:r>
              <a:rPr lang="en-ZA" sz="2400" dirty="0"/>
              <a:t>2 things you can smell</a:t>
            </a:r>
          </a:p>
          <a:p>
            <a:r>
              <a:rPr lang="en-ZA" sz="2400" dirty="0"/>
              <a:t>1 thing you can taste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3B1FA35E-9C8A-44F1-983B-ED6B60D1BD3F}"/>
              </a:ext>
            </a:extLst>
          </p:cNvPr>
          <p:cNvSpPr txBox="1"/>
          <p:nvPr/>
        </p:nvSpPr>
        <p:spPr>
          <a:xfrm>
            <a:off x="8537267" y="259527"/>
            <a:ext cx="3339291" cy="4154984"/>
          </a:xfrm>
          <a:prstGeom prst="rect">
            <a:avLst/>
          </a:prstGeom>
          <a:noFill/>
          <a:ln w="76200">
            <a:solidFill>
              <a:srgbClr val="92D05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ZA" sz="2400" dirty="0"/>
              <a:t> </a:t>
            </a:r>
            <a:r>
              <a:rPr lang="en-ZA" sz="2400" b="1" u="sng" dirty="0"/>
              <a:t>IN YOUR BODY</a:t>
            </a:r>
          </a:p>
          <a:p>
            <a:pPr algn="ctr"/>
            <a:r>
              <a:rPr lang="en-ZA" sz="2400" dirty="0"/>
              <a:t>Place your feet flat on the floor.</a:t>
            </a:r>
          </a:p>
          <a:p>
            <a:pPr algn="ctr"/>
            <a:r>
              <a:rPr lang="en-ZA" sz="2400" dirty="0"/>
              <a:t>Starting at the crown of your head focus on your body bit by bit.</a:t>
            </a:r>
          </a:p>
          <a:p>
            <a:pPr algn="ctr"/>
            <a:r>
              <a:rPr lang="en-ZA" sz="2400" dirty="0"/>
              <a:t>Pay attention to each section of  your body and be aware of each tiny movement as you breath in and out slowly</a:t>
            </a:r>
            <a:r>
              <a:rPr lang="en-ZA" dirty="0"/>
              <a:t>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6E9A013-F396-4697-B942-4A117435C878}"/>
              </a:ext>
            </a:extLst>
          </p:cNvPr>
          <p:cNvSpPr txBox="1"/>
          <p:nvPr/>
        </p:nvSpPr>
        <p:spPr>
          <a:xfrm>
            <a:off x="2231686" y="4414511"/>
            <a:ext cx="7863123" cy="2954655"/>
          </a:xfrm>
          <a:prstGeom prst="rect">
            <a:avLst/>
          </a:prstGeom>
          <a:noFill/>
          <a:ln w="76200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ZA" sz="2400" u="sng" dirty="0"/>
              <a:t>DISTRACTION:</a:t>
            </a:r>
          </a:p>
          <a:p>
            <a:r>
              <a:rPr lang="en-ZA" sz="2400" dirty="0"/>
              <a:t>Name all the RED things you can see.</a:t>
            </a:r>
          </a:p>
          <a:p>
            <a:r>
              <a:rPr lang="en-ZA" sz="2400" dirty="0"/>
              <a:t>Count backwards by 3s from 100. </a:t>
            </a:r>
          </a:p>
          <a:p>
            <a:r>
              <a:rPr lang="en-ZA" sz="2400" dirty="0"/>
              <a:t>Recite a poem or sing a song you know.</a:t>
            </a:r>
          </a:p>
          <a:p>
            <a:r>
              <a:rPr lang="en-ZA" sz="2400" dirty="0"/>
              <a:t>Pick a category &amp; name all the things you can</a:t>
            </a:r>
          </a:p>
          <a:p>
            <a:r>
              <a:rPr lang="en-ZA" sz="2400" dirty="0"/>
              <a:t>(dog breeds, different sports, hairstyles, hair colours, teachers you have had, food you like)</a:t>
            </a: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5010440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>
            <a:extLst>
              <a:ext uri="{FF2B5EF4-FFF2-40B4-BE49-F238E27FC236}">
                <a16:creationId xmlns:a16="http://schemas.microsoft.com/office/drawing/2014/main" id="{42668D37-D0A2-4922-ACC8-9390E9D11320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8329" y="164789"/>
            <a:ext cx="5526157" cy="68381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169257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73DD1B-4A72-4731-9A0D-A951F1E9D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SELF REGULATION</a:t>
            </a:r>
          </a:p>
        </p:txBody>
      </p:sp>
      <p:pic>
        <p:nvPicPr>
          <p:cNvPr id="5122" name="Picture 2">
            <a:extLst>
              <a:ext uri="{FF2B5EF4-FFF2-40B4-BE49-F238E27FC236}">
                <a16:creationId xmlns:a16="http://schemas.microsoft.com/office/drawing/2014/main" id="{EC4085B5-F6C9-44BA-9945-3B81CB049F2C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60" t="23316" r="41767" b="57250"/>
          <a:stretch/>
        </p:blipFill>
        <p:spPr bwMode="auto">
          <a:xfrm>
            <a:off x="-100702" y="4672120"/>
            <a:ext cx="3525035" cy="20295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D83F67C8-BF08-4E0A-95DC-AD28EE35AAB8}"/>
              </a:ext>
            </a:extLst>
          </p:cNvPr>
          <p:cNvSpPr txBox="1"/>
          <p:nvPr/>
        </p:nvSpPr>
        <p:spPr>
          <a:xfrm>
            <a:off x="989044" y="1539550"/>
            <a:ext cx="4870579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2800" dirty="0"/>
              <a:t>Self Regulation is when we can tell how we are feelings &amp; what we need to do to feel better.</a:t>
            </a: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8A9C0E98-2640-4135-A8AD-D71D0CA7BFC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715" t="71851" b="5540"/>
          <a:stretch/>
        </p:blipFill>
        <p:spPr bwMode="auto">
          <a:xfrm>
            <a:off x="3424334" y="2944895"/>
            <a:ext cx="5221236" cy="38101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>
            <a:extLst>
              <a:ext uri="{FF2B5EF4-FFF2-40B4-BE49-F238E27FC236}">
                <a16:creationId xmlns:a16="http://schemas.microsoft.com/office/drawing/2014/main" id="{3DFF0C75-76AA-4621-9996-AEC7324937E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968" t="42287" b="28532"/>
          <a:stretch/>
        </p:blipFill>
        <p:spPr bwMode="auto">
          <a:xfrm>
            <a:off x="6010467" y="365125"/>
            <a:ext cx="2569018" cy="26100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>
            <a:extLst>
              <a:ext uri="{FF2B5EF4-FFF2-40B4-BE49-F238E27FC236}">
                <a16:creationId xmlns:a16="http://schemas.microsoft.com/office/drawing/2014/main" id="{E8C750DA-7E68-4AE6-B5B7-AAF65040482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24" t="70515" r="39958" b="7730"/>
          <a:stretch/>
        </p:blipFill>
        <p:spPr bwMode="auto">
          <a:xfrm>
            <a:off x="8645569" y="4505325"/>
            <a:ext cx="3545751" cy="21963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530588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E9E738-B444-4B73-A2CE-193EA99623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29608" y="500062"/>
            <a:ext cx="4767470" cy="1325563"/>
          </a:xfrm>
        </p:spPr>
        <p:txBody>
          <a:bodyPr/>
          <a:lstStyle/>
          <a:p>
            <a:pPr algn="ctr"/>
            <a:r>
              <a:rPr lang="en-ZA" b="1" u="sng" dirty="0"/>
              <a:t>THE DIVING REFLEX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D46E40-5F6C-4B7B-953B-03BD42AAEF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ZA" dirty="0"/>
              <a:t>Chew on a block of ice.</a:t>
            </a:r>
          </a:p>
          <a:p>
            <a:r>
              <a:rPr lang="en-ZA" dirty="0"/>
              <a:t>Use a cold cloth to apply to </a:t>
            </a:r>
            <a:r>
              <a:rPr lang="en-ZA"/>
              <a:t>your face, forehead </a:t>
            </a:r>
            <a:r>
              <a:rPr lang="en-ZA" dirty="0"/>
              <a:t>and back of your neck.</a:t>
            </a:r>
          </a:p>
          <a:p>
            <a:r>
              <a:rPr lang="en-ZA" dirty="0"/>
              <a:t>The use of COLD  triggers the diving reflex which helps to calm us down by  a series of physiological changes that take place in the body in response to a mammal holding its breath.</a:t>
            </a:r>
          </a:p>
          <a:p>
            <a:r>
              <a:rPr lang="en-ZA" dirty="0"/>
              <a:t>The </a:t>
            </a:r>
            <a:r>
              <a:rPr lang="en-ZA" b="1" dirty="0"/>
              <a:t>diving reflex</a:t>
            </a:r>
            <a:r>
              <a:rPr lang="en-ZA" dirty="0"/>
              <a:t> is triggered specifically by chilling and wetting the nostrils and face while breath-holding, and is sustained via neural processing ...</a:t>
            </a:r>
          </a:p>
          <a:p>
            <a:r>
              <a:rPr lang="en-ZA" dirty="0"/>
              <a:t>once your face is submerged in the cold water, nerves in your face are stimulated, sending a message to your </a:t>
            </a:r>
            <a:r>
              <a:rPr lang="en-ZA" dirty="0" err="1"/>
              <a:t>vagus</a:t>
            </a:r>
            <a:r>
              <a:rPr lang="en-ZA" dirty="0"/>
              <a:t> nerve. This tells the parasympathetic nervous system to “kick into gear,” which entails calming your body so it can relax and prepare to conserve energy</a:t>
            </a: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7356677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13312</TotalTime>
  <Words>383</Words>
  <Application>Microsoft Macintosh PowerPoint</Application>
  <PresentationFormat>Widescreen</PresentationFormat>
  <Paragraphs>31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The AMYGDALA   </vt:lpstr>
      <vt:lpstr>GROUNDNG TECHNIQUES Using your FIVE senses to calm yourself</vt:lpstr>
      <vt:lpstr>PowerPoint Presentation</vt:lpstr>
      <vt:lpstr>SELF REGULATION</vt:lpstr>
      <vt:lpstr>THE DIVING REFLEX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Mike</dc:creator>
  <cp:lastModifiedBy>Microsoft Office User</cp:lastModifiedBy>
  <cp:revision>44</cp:revision>
  <dcterms:created xsi:type="dcterms:W3CDTF">2021-06-07T17:37:15Z</dcterms:created>
  <dcterms:modified xsi:type="dcterms:W3CDTF">2025-02-02T07:55:41Z</dcterms:modified>
</cp:coreProperties>
</file>